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792" r:id="rId1"/>
  </p:sldMasterIdLst>
  <p:sldIdLst>
    <p:sldId id="256" r:id="rId2"/>
    <p:sldId id="293" r:id="rId3"/>
    <p:sldId id="257" r:id="rId4"/>
    <p:sldId id="258" r:id="rId5"/>
    <p:sldId id="259" r:id="rId6"/>
    <p:sldId id="275" r:id="rId7"/>
    <p:sldId id="276" r:id="rId8"/>
    <p:sldId id="277" r:id="rId9"/>
    <p:sldId id="279" r:id="rId10"/>
    <p:sldId id="282" r:id="rId11"/>
    <p:sldId id="284" r:id="rId1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CC"/>
    <a:srgbClr val="FFCCFF"/>
    <a:srgbClr val="8DEF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960" autoAdjust="0"/>
    <p:restoredTop sz="94660"/>
  </p:normalViewPr>
  <p:slideViewPr>
    <p:cSldViewPr>
      <p:cViewPr varScale="1">
        <p:scale>
          <a:sx n="74" d="100"/>
          <a:sy n="74" d="100"/>
        </p:scale>
        <p:origin x="-120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pPr/>
              <a:t>18/06/42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493597939"/>
      </p:ext>
    </p:extLst>
  </p:cSld>
  <p:clrMapOvr>
    <a:masterClrMapping/>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pPr/>
              <a:t>18/06/42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194008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pPr/>
              <a:t>18/06/42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1157130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pPr/>
              <a:t>18/06/42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917020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pPr/>
              <a:t>18/06/42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4259897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1B8ABB09-4A1D-463E-8065-109CC2B7EFAA}" type="datetimeFigureOut">
              <a:rPr lang="ar-SA" smtClean="0"/>
              <a:pPr/>
              <a:t>18/06/42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0163106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1B8ABB09-4A1D-463E-8065-109CC2B7EFAA}" type="datetimeFigureOut">
              <a:rPr lang="ar-SA" smtClean="0"/>
              <a:pPr/>
              <a:t>18/06/42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6919673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pPr/>
              <a:t>18/06/42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924831681"/>
      </p:ext>
    </p:extLst>
  </p:cSld>
  <p:clrMapOvr>
    <a:masterClrMapping/>
  </p:clrMapOvr>
  <p:transition>
    <p:dissolv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ar-SA" smtClean="0"/>
              <a:t>انقر لتحرير نمط العنوان الرئيسي</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pPr/>
              <a:t>18/06/42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487624226"/>
      </p:ext>
    </p:extLst>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pPr/>
              <a:t>18/06/42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137907720"/>
      </p:ext>
    </p:extLst>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pPr/>
              <a:t>18/06/42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2258763210"/>
      </p:ext>
    </p:extLst>
  </p:cSld>
  <p:clrMapOvr>
    <a:masterClrMapping/>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ar-SA" smtClean="0"/>
              <a:t>انقر لتحرير نمط العنوان الرئيسي</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1B8ABB09-4A1D-463E-8065-109CC2B7EFAA}" type="datetimeFigureOut">
              <a:rPr lang="ar-SA" smtClean="0"/>
              <a:pPr/>
              <a:t>18/06/42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80673571"/>
      </p:ext>
    </p:extLst>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Content Placeholder 3"/>
          <p:cNvSpPr>
            <a:spLocks noGrp="1"/>
          </p:cNvSpPr>
          <p:nvPr>
            <p:ph sz="quarter" idx="13"/>
          </p:nvPr>
        </p:nvSpPr>
        <p:spPr>
          <a:xfrm>
            <a:off x="685331" y="3051013"/>
            <a:ext cx="3829520" cy="274018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3" name="Content Placeholder 5"/>
          <p:cNvSpPr>
            <a:spLocks noGrp="1"/>
          </p:cNvSpPr>
          <p:nvPr>
            <p:ph sz="quarter" idx="14"/>
          </p:nvPr>
        </p:nvSpPr>
        <p:spPr>
          <a:xfrm>
            <a:off x="4629150" y="3051013"/>
            <a:ext cx="3829051" cy="2740187"/>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pPr/>
              <a:t>18/06/42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877680259"/>
      </p:ext>
    </p:extLst>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1B8ABB09-4A1D-463E-8065-109CC2B7EFAA}" type="datetimeFigureOut">
              <a:rPr lang="ar-SA" smtClean="0"/>
              <a:pPr/>
              <a:t>18/06/42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846056787"/>
      </p:ext>
    </p:extLst>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fld id="{1B8ABB09-4A1D-463E-8065-109CC2B7EFAA}" type="datetimeFigureOut">
              <a:rPr lang="ar-SA" smtClean="0"/>
              <a:pPr/>
              <a:t>18/06/42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843541932"/>
      </p:ext>
    </p:extLst>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ar-SA" smtClean="0"/>
              <a:t>انقر لتحرير نمط العنوان الرئيسي</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pPr/>
              <a:t>18/06/42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1696490264"/>
      </p:ext>
    </p:extLst>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pPr/>
              <a:t>18/06/42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Tree>
    <p:extLst>
      <p:ext uri="{BB962C8B-B14F-4D97-AF65-F5344CB8AC3E}">
        <p14:creationId xmlns:p14="http://schemas.microsoft.com/office/powerpoint/2010/main" val="3574302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fld id="{1B8ABB09-4A1D-463E-8065-109CC2B7EFAA}" type="datetimeFigureOut">
              <a:rPr lang="ar-SA" smtClean="0"/>
              <a:pPr/>
              <a:t>18/06/42</a:t>
            </a:fld>
            <a:endParaRPr lang="ar-SA"/>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endParaRPr lang="ar-SA"/>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fld id="{0B34F065-1154-456A-91E3-76DE8E75E17B}" type="slidenum">
              <a:rPr lang="ar-SA" smtClean="0"/>
              <a:pPr/>
              <a:t>‹#›</a:t>
            </a:fld>
            <a:endParaRPr lang="ar-SA"/>
          </a:p>
        </p:txBody>
      </p:sp>
    </p:spTree>
    <p:extLst>
      <p:ext uri="{BB962C8B-B14F-4D97-AF65-F5344CB8AC3E}">
        <p14:creationId xmlns:p14="http://schemas.microsoft.com/office/powerpoint/2010/main" val="414113386"/>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ransition>
    <p:dissolve/>
  </p:transition>
  <p:timing>
    <p:tnLst>
      <p:par>
        <p:cTn id="1" dur="indefinite" restart="never" nodeType="tmRoot"/>
      </p:par>
    </p:tnLst>
  </p:timing>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6">
                <a:lumMod val="40000"/>
                <a:lumOff val="6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7" name="مخطط انسيابي: متعدد المستندات 6"/>
          <p:cNvSpPr/>
          <p:nvPr/>
        </p:nvSpPr>
        <p:spPr>
          <a:xfrm>
            <a:off x="2285984" y="571480"/>
            <a:ext cx="5214974" cy="3001536"/>
          </a:xfrm>
          <a:prstGeom prst="flowChartMultidocumen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ar-SA" sz="4400" b="1" dirty="0" smtClean="0">
                <a:solidFill>
                  <a:schemeClr val="tx1"/>
                </a:solidFill>
                <a:latin typeface="Arabic Typesetting" pitchFamily="66" charset="-78"/>
                <a:cs typeface="Arabic Typesetting" pitchFamily="66" charset="-78"/>
              </a:rPr>
              <a:t>حضارات العالم القديم </a:t>
            </a:r>
          </a:p>
          <a:p>
            <a:pPr algn="ctr"/>
            <a:r>
              <a:rPr lang="ar-SA" sz="4400" b="1" dirty="0" smtClean="0">
                <a:solidFill>
                  <a:schemeClr val="tx1"/>
                </a:solidFill>
                <a:latin typeface="Arabic Typesetting" pitchFamily="66" charset="-78"/>
                <a:cs typeface="Arabic Typesetting" pitchFamily="66" charset="-78"/>
              </a:rPr>
              <a:t>المرحلة الثانية </a:t>
            </a:r>
            <a:endParaRPr lang="en-US" sz="4400" dirty="0">
              <a:solidFill>
                <a:schemeClr val="tx1"/>
              </a:solidFill>
              <a:latin typeface="Arabic Typesetting" pitchFamily="66" charset="-78"/>
              <a:cs typeface="Arabic Typesetting" pitchFamily="66" charset="-78"/>
            </a:endParaRPr>
          </a:p>
        </p:txBody>
      </p:sp>
      <p:sp>
        <p:nvSpPr>
          <p:cNvPr id="11" name="AutoShape 2"/>
          <p:cNvSpPr>
            <a:spLocks noChangeArrowheads="1"/>
          </p:cNvSpPr>
          <p:nvPr/>
        </p:nvSpPr>
        <p:spPr bwMode="auto">
          <a:xfrm>
            <a:off x="5148064" y="3645024"/>
            <a:ext cx="3757822" cy="3024336"/>
          </a:xfrm>
          <a:prstGeom prst="bevel">
            <a:avLst>
              <a:gd name="adj" fmla="val 12500"/>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lvl="0" algn="ctr" fontAlgn="base">
              <a:spcBef>
                <a:spcPct val="0"/>
              </a:spcBef>
              <a:spcAft>
                <a:spcPts val="1000"/>
              </a:spcAft>
            </a:pPr>
            <a:r>
              <a:rPr lang="ar-IQ" sz="4800" b="1" dirty="0" err="1">
                <a:ln w="11430"/>
                <a:effectLst>
                  <a:outerShdw blurRad="50800" dist="39000" dir="5460000" algn="tl">
                    <a:srgbClr val="000000">
                      <a:alpha val="38000"/>
                    </a:srgbClr>
                  </a:outerShdw>
                </a:effectLst>
                <a:latin typeface="Calibri" pitchFamily="34" charset="0"/>
                <a:ea typeface="Arial" pitchFamily="34" charset="0"/>
                <a:cs typeface="DecoType Naskh Variants" pitchFamily="2" charset="-78"/>
              </a:rPr>
              <a:t>م.د</a:t>
            </a:r>
            <a:r>
              <a:rPr lang="ar-IQ" sz="4800" b="1" dirty="0">
                <a:ln w="11430"/>
                <a:effectLst>
                  <a:outerShdw blurRad="50800" dist="39000" dir="5460000" algn="tl">
                    <a:srgbClr val="000000">
                      <a:alpha val="38000"/>
                    </a:srgbClr>
                  </a:outerShdw>
                </a:effectLst>
                <a:latin typeface="Calibri" pitchFamily="34" charset="0"/>
                <a:ea typeface="Arial" pitchFamily="34" charset="0"/>
                <a:cs typeface="DecoType Naskh Variants" pitchFamily="2" charset="-78"/>
              </a:rPr>
              <a:t>.</a:t>
            </a:r>
          </a:p>
          <a:p>
            <a:pPr lvl="0" algn="ctr" fontAlgn="base">
              <a:spcBef>
                <a:spcPct val="0"/>
              </a:spcBef>
              <a:spcAft>
                <a:spcPts val="1000"/>
              </a:spcAft>
            </a:pPr>
            <a:r>
              <a:rPr lang="ar-IQ" sz="4800" b="1" dirty="0">
                <a:ln w="11430"/>
                <a:effectLst>
                  <a:outerShdw blurRad="50800" dist="39000" dir="5460000" algn="tl">
                    <a:srgbClr val="000000">
                      <a:alpha val="38000"/>
                    </a:srgbClr>
                  </a:outerShdw>
                </a:effectLst>
                <a:latin typeface="Calibri" pitchFamily="34" charset="0"/>
                <a:ea typeface="Arial" pitchFamily="34" charset="0"/>
                <a:cs typeface="DecoType Naskh Variants" pitchFamily="2" charset="-78"/>
              </a:rPr>
              <a:t>ذكرى عواد ياسر  </a:t>
            </a:r>
          </a:p>
          <a:p>
            <a:pPr lvl="0" algn="ctr" fontAlgn="base">
              <a:spcBef>
                <a:spcPct val="0"/>
              </a:spcBef>
              <a:spcAft>
                <a:spcPts val="1000"/>
              </a:spcAft>
            </a:pPr>
            <a:endParaRPr lang="ar-SA" sz="1600" b="1" dirty="0">
              <a:ln w="11430"/>
              <a:effectLst>
                <a:outerShdw blurRad="50800" dist="39000" dir="5460000" algn="tl">
                  <a:srgbClr val="000000">
                    <a:alpha val="38000"/>
                  </a:srgbClr>
                </a:outerShdw>
              </a:effectLst>
              <a:latin typeface="Arial" pitchFamily="34" charset="0"/>
              <a:cs typeface="Arial" pitchFamily="34" charset="0"/>
            </a:endParaRPr>
          </a:p>
        </p:txBody>
      </p:sp>
      <p:sp>
        <p:nvSpPr>
          <p:cNvPr id="12" name="AutoShape 2"/>
          <p:cNvSpPr>
            <a:spLocks noChangeArrowheads="1"/>
          </p:cNvSpPr>
          <p:nvPr/>
        </p:nvSpPr>
        <p:spPr bwMode="auto">
          <a:xfrm>
            <a:off x="251520" y="3857628"/>
            <a:ext cx="3573040" cy="2643206"/>
          </a:xfrm>
          <a:prstGeom prst="bevel">
            <a:avLst>
              <a:gd name="adj" fmla="val 12500"/>
            </a:avLst>
          </a:prstGeom>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SA" sz="3600" b="1" i="0" u="none" strike="noStrike" normalizeH="0" baseline="0" dirty="0" smtClean="0">
                <a:ln w="11430"/>
                <a:effectLst>
                  <a:outerShdw blurRad="50800" dist="39000" dir="5460000" algn="tl">
                    <a:srgbClr val="000000">
                      <a:alpha val="38000"/>
                    </a:srgbClr>
                  </a:outerShdw>
                </a:effectLst>
                <a:cs typeface="Arial" pitchFamily="34" charset="0"/>
              </a:rPr>
              <a:t>المحاضرة </a:t>
            </a:r>
          </a:p>
          <a:p>
            <a:pPr marL="0" marR="0" lvl="0" indent="0" algn="ctr" defTabSz="914400" rtl="1" eaLnBrk="1" fontAlgn="base" latinLnBrk="0" hangingPunct="1">
              <a:lnSpc>
                <a:spcPct val="100000"/>
              </a:lnSpc>
              <a:spcBef>
                <a:spcPct val="0"/>
              </a:spcBef>
              <a:spcAft>
                <a:spcPts val="1000"/>
              </a:spcAft>
              <a:buClrTx/>
              <a:buSzTx/>
              <a:buFontTx/>
              <a:buNone/>
              <a:tabLst/>
            </a:pPr>
            <a:r>
              <a:rPr lang="ar-SA" sz="3600" b="1" dirty="0" smtClean="0">
                <a:ln w="11430"/>
                <a:effectLst>
                  <a:outerShdw blurRad="50800" dist="39000" dir="5460000" algn="tl">
                    <a:srgbClr val="000000">
                      <a:alpha val="38000"/>
                    </a:srgbClr>
                  </a:outerShdw>
                </a:effectLst>
                <a:cs typeface="Arial" pitchFamily="34" charset="0"/>
              </a:rPr>
              <a:t>تشريعات </a:t>
            </a:r>
            <a:r>
              <a:rPr lang="ar-SA" sz="3600" b="1" dirty="0" err="1" smtClean="0">
                <a:ln w="11430"/>
                <a:effectLst>
                  <a:outerShdw blurRad="50800" dist="39000" dir="5460000" algn="tl">
                    <a:srgbClr val="000000">
                      <a:alpha val="38000"/>
                    </a:srgbClr>
                  </a:outerShdw>
                </a:effectLst>
                <a:cs typeface="Arial" pitchFamily="34" charset="0"/>
              </a:rPr>
              <a:t>سولون</a:t>
            </a:r>
            <a:r>
              <a:rPr lang="ar-SA" sz="3600" b="1" dirty="0" smtClean="0">
                <a:ln w="11430"/>
                <a:effectLst>
                  <a:outerShdw blurRad="50800" dist="39000" dir="5460000" algn="tl">
                    <a:srgbClr val="000000">
                      <a:alpha val="38000"/>
                    </a:srgbClr>
                  </a:outerShdw>
                </a:effectLst>
                <a:cs typeface="Arial" pitchFamily="34" charset="0"/>
              </a:rPr>
              <a:t> </a:t>
            </a:r>
            <a:endParaRPr kumimoji="0" lang="ar-SA" sz="3600" b="1" i="0" u="none" strike="noStrike" normalizeH="0" baseline="0" dirty="0" smtClean="0">
              <a:ln w="11430"/>
              <a:effectLst>
                <a:outerShdw blurRad="50800" dist="39000" dir="5460000" algn="tl">
                  <a:srgbClr val="000000">
                    <a:alpha val="38000"/>
                  </a:srgbClr>
                </a:outerShdw>
              </a:effectLst>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20000"/>
                <a:lumOff val="8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3" name="شريط إلى الأسفل 2"/>
          <p:cNvSpPr/>
          <p:nvPr/>
        </p:nvSpPr>
        <p:spPr>
          <a:xfrm>
            <a:off x="827584" y="692696"/>
            <a:ext cx="7776864" cy="5303971"/>
          </a:xfrm>
          <a:prstGeom prst="ribbon">
            <a:avLst>
              <a:gd name="adj1" fmla="val 11568"/>
              <a:gd name="adj2" fmla="val 50000"/>
            </a:avLst>
          </a:prstGeom>
          <a:solidFill>
            <a:schemeClr val="tx2">
              <a:lumMod val="40000"/>
              <a:lumOff val="60000"/>
            </a:schemeClr>
          </a:solidFill>
          <a:ln/>
        </p:spPr>
        <p:style>
          <a:lnRef idx="1">
            <a:schemeClr val="accent3"/>
          </a:lnRef>
          <a:fillRef idx="2">
            <a:schemeClr val="accent3"/>
          </a:fillRef>
          <a:effectRef idx="1">
            <a:schemeClr val="accent3"/>
          </a:effectRef>
          <a:fontRef idx="minor">
            <a:schemeClr val="dk1"/>
          </a:fontRef>
        </p:style>
        <p:txBody>
          <a:bodyPr rtlCol="1" anchor="ctr"/>
          <a:lstStyle/>
          <a:p>
            <a:pPr algn="just"/>
            <a:r>
              <a:rPr lang="ar-SA" sz="2800" dirty="0" smtClean="0">
                <a:solidFill>
                  <a:sysClr val="windowText" lastClr="000000"/>
                </a:solidFill>
                <a:cs typeface="DecoType Naskh" pitchFamily="2" charset="-78"/>
              </a:rPr>
              <a:t>اما القسم الثاني من هذه التشريعات فقد استهدفت معالجة مشاكل العامة . أول التشريعات في هذا المجال هو ما عرف باسم (( التخلص من العبء )) وبموجب هذا التشريع الغيت كافة الديون التي كان أفراد طبقة العامة يرزحون تحتها </a:t>
            </a:r>
            <a:r>
              <a:rPr lang="ar-SA" sz="2800" dirty="0" err="1" smtClean="0">
                <a:solidFill>
                  <a:sysClr val="windowText" lastClr="000000"/>
                </a:solidFill>
                <a:cs typeface="DecoType Naskh" pitchFamily="2" charset="-78"/>
              </a:rPr>
              <a:t>وينئون</a:t>
            </a:r>
            <a:r>
              <a:rPr lang="ar-SA" sz="2800" dirty="0" smtClean="0">
                <a:solidFill>
                  <a:sysClr val="windowText" lastClr="000000"/>
                </a:solidFill>
                <a:cs typeface="DecoType Naskh" pitchFamily="2" charset="-78"/>
              </a:rPr>
              <a:t> منها ، كما ألغيت أهم النتائج المترتبة عليها فقدان المدين لحريته لحساب الدائن ، إذ تضمن هذا التشريع تحريم اتخاذ شخص المدين ضمانا للوفاء بالدين </a:t>
            </a:r>
            <a:endParaRPr lang="ar-SA" sz="2800" dirty="0" smtClean="0">
              <a:solidFill>
                <a:sysClr val="windowText" lastClr="000000"/>
              </a:solidFill>
              <a:cs typeface="DecoType Naskh" pitchFamily="2" charset="-78"/>
            </a:endParaRPr>
          </a:p>
        </p:txBody>
      </p:sp>
    </p:spTree>
    <p:extLst>
      <p:ext uri="{BB962C8B-B14F-4D97-AF65-F5344CB8AC3E}">
        <p14:creationId xmlns:p14="http://schemas.microsoft.com/office/powerpoint/2010/main" val="3052245039"/>
      </p:ext>
    </p:extLst>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2">
                <a:lumMod val="75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4" name="وسيلة شرح مستطيلة مستديرة الزوايا 3"/>
          <p:cNvSpPr/>
          <p:nvPr/>
        </p:nvSpPr>
        <p:spPr>
          <a:xfrm>
            <a:off x="611560" y="404664"/>
            <a:ext cx="7704856" cy="5976664"/>
          </a:xfrm>
          <a:prstGeom prst="wedgeRoundRectCallou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7200" dirty="0">
                <a:solidFill>
                  <a:schemeClr val="tx1"/>
                </a:solidFill>
                <a:latin typeface="Algerian" panose="04020705040A02060702" pitchFamily="82" charset="0"/>
              </a:rPr>
              <a:t> </a:t>
            </a:r>
            <a:r>
              <a:rPr lang="ar-IQ" sz="7200" dirty="0" smtClean="0">
                <a:solidFill>
                  <a:schemeClr val="tx1"/>
                </a:solidFill>
                <a:latin typeface="Algerian" panose="04020705040A02060702" pitchFamily="82" charset="0"/>
              </a:rPr>
              <a:t>   </a:t>
            </a:r>
            <a:endParaRPr lang="ar-SA" sz="7200" dirty="0" smtClean="0">
              <a:solidFill>
                <a:schemeClr val="tx1"/>
              </a:solidFill>
              <a:latin typeface="Algerian" panose="04020705040A02060702" pitchFamily="82" charset="0"/>
            </a:endParaRPr>
          </a:p>
          <a:p>
            <a:pPr algn="just"/>
            <a:endParaRPr lang="ar-SA" sz="7200" dirty="0">
              <a:solidFill>
                <a:schemeClr val="tx1"/>
              </a:solidFill>
              <a:latin typeface="Algerian" panose="04020705040A02060702" pitchFamily="82" charset="0"/>
            </a:endParaRPr>
          </a:p>
          <a:p>
            <a:pPr algn="ctr"/>
            <a:endParaRPr lang="ar-SA" sz="7200" dirty="0" smtClean="0">
              <a:solidFill>
                <a:schemeClr val="tx1"/>
              </a:solidFill>
              <a:latin typeface="Arabic Typesetting" panose="03020402040406030203" pitchFamily="66" charset="-78"/>
              <a:cs typeface="Arabic Typesetting" panose="03020402040406030203" pitchFamily="66" charset="-78"/>
            </a:endParaRPr>
          </a:p>
          <a:p>
            <a:pPr algn="ctr"/>
            <a:endParaRPr lang="ar-SA" sz="7200" dirty="0">
              <a:solidFill>
                <a:schemeClr val="tx1"/>
              </a:solidFill>
              <a:latin typeface="Arabic Typesetting" panose="03020402040406030203" pitchFamily="66" charset="-78"/>
              <a:cs typeface="Arabic Typesetting" panose="03020402040406030203" pitchFamily="66" charset="-78"/>
            </a:endParaRPr>
          </a:p>
          <a:p>
            <a:pPr algn="ctr"/>
            <a:r>
              <a:rPr lang="ar-SA" sz="7200" dirty="0" smtClean="0">
                <a:solidFill>
                  <a:schemeClr val="tx1"/>
                </a:solidFill>
                <a:latin typeface="Arabic Typesetting" panose="03020402040406030203" pitchFamily="66" charset="-78"/>
                <a:cs typeface="Arabic Typesetting" panose="03020402040406030203" pitchFamily="66" charset="-78"/>
              </a:rPr>
              <a:t>شكراً </a:t>
            </a:r>
            <a:r>
              <a:rPr lang="ar-SA" sz="7200" dirty="0" err="1" smtClean="0">
                <a:solidFill>
                  <a:schemeClr val="tx1"/>
                </a:solidFill>
                <a:latin typeface="Arabic Typesetting" panose="03020402040406030203" pitchFamily="66" charset="-78"/>
                <a:cs typeface="Arabic Typesetting" panose="03020402040406030203" pitchFamily="66" charset="-78"/>
              </a:rPr>
              <a:t>للإصغائكم</a:t>
            </a:r>
            <a:r>
              <a:rPr lang="ar-SA" sz="7200" dirty="0" smtClean="0">
                <a:solidFill>
                  <a:schemeClr val="tx1"/>
                </a:solidFill>
                <a:latin typeface="Arabic Typesetting" panose="03020402040406030203" pitchFamily="66" charset="-78"/>
                <a:cs typeface="Arabic Typesetting" panose="03020402040406030203" pitchFamily="66" charset="-78"/>
              </a:rPr>
              <a:t> </a:t>
            </a:r>
            <a:endParaRPr lang="en-US" sz="7200" dirty="0">
              <a:solidFill>
                <a:schemeClr val="tx1"/>
              </a:solidFill>
              <a:latin typeface="Arabic Typesetting" panose="03020402040406030203" pitchFamily="66" charset="-78"/>
              <a:cs typeface="Arabic Typesetting" panose="03020402040406030203" pitchFamily="66" charset="-78"/>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980728"/>
            <a:ext cx="6192688" cy="4032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32145586"/>
      </p:ext>
    </p:extLst>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6">
                <a:lumMod val="40000"/>
                <a:lumOff val="6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475655" y="404665"/>
            <a:ext cx="6586067" cy="1368152"/>
          </a:xfrm>
        </p:spPr>
        <p:txBody>
          <a:bodyPr>
            <a:normAutofit/>
          </a:bodyPr>
          <a:lstStyle/>
          <a:p>
            <a:r>
              <a:rPr lang="ar-SA" dirty="0" smtClean="0">
                <a:solidFill>
                  <a:schemeClr val="accent6">
                    <a:lumMod val="75000"/>
                  </a:schemeClr>
                </a:solidFill>
              </a:rPr>
              <a:t>تمثال </a:t>
            </a:r>
            <a:r>
              <a:rPr lang="ar-SA" dirty="0" err="1" smtClean="0">
                <a:solidFill>
                  <a:schemeClr val="accent6">
                    <a:lumMod val="75000"/>
                  </a:schemeClr>
                </a:solidFill>
              </a:rPr>
              <a:t>لسولون</a:t>
            </a:r>
            <a:r>
              <a:rPr lang="ar-SA" dirty="0" smtClean="0">
                <a:solidFill>
                  <a:schemeClr val="accent6">
                    <a:lumMod val="75000"/>
                  </a:schemeClr>
                </a:solidFill>
              </a:rPr>
              <a:t> معروض في متحف الوطني في نابولي في ايطاليا </a:t>
            </a:r>
            <a:endParaRPr lang="ar-SA" u="sng" dirty="0">
              <a:solidFill>
                <a:schemeClr val="accent6">
                  <a:lumMod val="75000"/>
                </a:schemeClr>
              </a:solidFill>
            </a:endParaRPr>
          </a:p>
        </p:txBody>
      </p:sp>
      <p:sp>
        <p:nvSpPr>
          <p:cNvPr id="4" name="عنصر نائب للنص 3"/>
          <p:cNvSpPr>
            <a:spLocks noGrp="1"/>
          </p:cNvSpPr>
          <p:nvPr>
            <p:ph type="body" sz="half" idx="2"/>
          </p:nvPr>
        </p:nvSpPr>
        <p:spPr>
          <a:xfrm>
            <a:off x="685331" y="5877272"/>
            <a:ext cx="7773339" cy="864096"/>
          </a:xfrm>
        </p:spPr>
        <p:txBody>
          <a:bodyPr>
            <a:normAutofit/>
          </a:bodyPr>
          <a:lstStyle/>
          <a:p>
            <a:r>
              <a:rPr lang="ar-SA" sz="2800" b="1" dirty="0">
                <a:solidFill>
                  <a:schemeClr val="accent3">
                    <a:lumMod val="50000"/>
                  </a:schemeClr>
                </a:solidFill>
              </a:rPr>
              <a:t>إصلاحات </a:t>
            </a:r>
            <a:r>
              <a:rPr lang="ar-SA" sz="2800" b="1" dirty="0" err="1">
                <a:solidFill>
                  <a:schemeClr val="accent3">
                    <a:lumMod val="50000"/>
                  </a:schemeClr>
                </a:solidFill>
              </a:rPr>
              <a:t>سولون</a:t>
            </a:r>
            <a:r>
              <a:rPr lang="ar-SA" sz="2800" b="1" dirty="0">
                <a:solidFill>
                  <a:schemeClr val="accent3">
                    <a:lumMod val="50000"/>
                  </a:schemeClr>
                </a:solidFill>
              </a:rPr>
              <a:t> وصعود الديمقراطية في أثينا</a:t>
            </a:r>
          </a:p>
          <a:p>
            <a:endParaRPr lang="ar-SA" dirty="0"/>
          </a:p>
        </p:txBody>
      </p:sp>
      <p:pic>
        <p:nvPicPr>
          <p:cNvPr id="1026" name="Picture 2"/>
          <p:cNvPicPr>
            <a:picLocks noGrp="1" noChangeAspect="1" noChangeArrowheads="1"/>
          </p:cNvPicPr>
          <p:nvPr>
            <p:ph sz="quarter" idx="4294967295"/>
          </p:nvPr>
        </p:nvPicPr>
        <p:blipFill>
          <a:blip r:embed="rId2">
            <a:extLst>
              <a:ext uri="{28A0092B-C50C-407E-A947-70E740481C1C}">
                <a14:useLocalDpi xmlns:a14="http://schemas.microsoft.com/office/drawing/2010/main" val="0"/>
              </a:ext>
            </a:extLst>
          </a:blip>
          <a:srcRect/>
          <a:stretch>
            <a:fillRect/>
          </a:stretch>
        </p:blipFill>
        <p:spPr bwMode="auto">
          <a:xfrm>
            <a:off x="5148064" y="1916832"/>
            <a:ext cx="3024187" cy="38881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2060848"/>
            <a:ext cx="3816424" cy="3600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36247890"/>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5">
                <a:lumMod val="75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755576" y="1643050"/>
            <a:ext cx="8174142" cy="5026310"/>
          </a:xfrm>
        </p:spPr>
        <p:style>
          <a:lnRef idx="1">
            <a:schemeClr val="accent4"/>
          </a:lnRef>
          <a:fillRef idx="2">
            <a:schemeClr val="accent4"/>
          </a:fillRef>
          <a:effectRef idx="1">
            <a:schemeClr val="accent4"/>
          </a:effectRef>
          <a:fontRef idx="minor">
            <a:schemeClr val="dk1"/>
          </a:fontRef>
        </p:style>
        <p:txBody>
          <a:bodyPr>
            <a:noAutofit/>
          </a:bodyPr>
          <a:lstStyle/>
          <a:p>
            <a:pPr lvl="0" algn="just" rtl="1">
              <a:buNone/>
            </a:pPr>
            <a:r>
              <a:rPr lang="ar-SA" sz="3600" dirty="0" smtClean="0">
                <a:solidFill>
                  <a:schemeClr val="tx1"/>
                </a:solidFill>
                <a:latin typeface="Arabic Typesetting" pitchFamily="66" charset="-78"/>
                <a:cs typeface="Arabic Typesetting" pitchFamily="66" charset="-78"/>
              </a:rPr>
              <a:t>تنقسم الى قسمين :-</a:t>
            </a:r>
          </a:p>
          <a:p>
            <a:pPr lvl="0" algn="just" rtl="1">
              <a:buNone/>
            </a:pPr>
            <a:r>
              <a:rPr lang="ar-SA" sz="3600" dirty="0" smtClean="0">
                <a:solidFill>
                  <a:schemeClr val="tx1"/>
                </a:solidFill>
                <a:latin typeface="Arabic Typesetting" pitchFamily="66" charset="-78"/>
                <a:cs typeface="Arabic Typesetting" pitchFamily="66" charset="-78"/>
              </a:rPr>
              <a:t>أولها:- متعلقة بالطبقة التجارية الصاعدة ومحاولة التوفيق بين مصالحها ومصالح الطبقة الارستقراطية القديمة .</a:t>
            </a:r>
          </a:p>
          <a:p>
            <a:pPr lvl="0" algn="just" rtl="1">
              <a:buNone/>
            </a:pPr>
            <a:r>
              <a:rPr lang="ar-SA" sz="3600" dirty="0" smtClean="0">
                <a:solidFill>
                  <a:schemeClr val="tx1"/>
                </a:solidFill>
                <a:latin typeface="Arabic Typesetting" pitchFamily="66" charset="-78"/>
                <a:cs typeface="Arabic Typesetting" pitchFamily="66" charset="-78"/>
              </a:rPr>
              <a:t>والقسم الثاني :-يستهدف معالجة وضع العامة .</a:t>
            </a:r>
          </a:p>
          <a:p>
            <a:pPr lvl="0" algn="just" rtl="1">
              <a:buFont typeface="Wingdings" panose="05000000000000000000" pitchFamily="2" charset="2"/>
              <a:buChar char="v"/>
            </a:pPr>
            <a:r>
              <a:rPr lang="ar-SA" sz="3600" dirty="0">
                <a:solidFill>
                  <a:schemeClr val="tx1"/>
                </a:solidFill>
                <a:latin typeface="Arabic Typesetting" pitchFamily="66" charset="-78"/>
                <a:cs typeface="Arabic Typesetting" pitchFamily="66" charset="-78"/>
              </a:rPr>
              <a:t> </a:t>
            </a:r>
            <a:r>
              <a:rPr lang="ar-SA" sz="3600" dirty="0" smtClean="0">
                <a:solidFill>
                  <a:schemeClr val="tx1"/>
                </a:solidFill>
                <a:latin typeface="Arabic Typesetting" pitchFamily="66" charset="-78"/>
                <a:cs typeface="Arabic Typesetting" pitchFamily="66" charset="-78"/>
              </a:rPr>
              <a:t>فيما يخص القسم الاول نجد </a:t>
            </a:r>
            <a:r>
              <a:rPr lang="ar-SA" sz="3600" dirty="0" err="1" smtClean="0">
                <a:solidFill>
                  <a:schemeClr val="tx1"/>
                </a:solidFill>
                <a:latin typeface="Arabic Typesetting" pitchFamily="66" charset="-78"/>
                <a:cs typeface="Arabic Typesetting" pitchFamily="66" charset="-78"/>
              </a:rPr>
              <a:t>سولون</a:t>
            </a:r>
            <a:r>
              <a:rPr lang="ar-SA" sz="3600" dirty="0" smtClean="0">
                <a:solidFill>
                  <a:schemeClr val="tx1"/>
                </a:solidFill>
                <a:latin typeface="Arabic Typesetting" pitchFamily="66" charset="-78"/>
                <a:cs typeface="Arabic Typesetting" pitchFamily="66" charset="-78"/>
              </a:rPr>
              <a:t> يربط تشريعاته بين الثروة بوجه عام وبين الحقوق السياسية ، بحيث يصبح مقدار الدخل السنوي ،بصرف النظر عن مصدر هذا الدخل سواء أ كان من الأرض أومن التجارة ،هو الاساس الذي</a:t>
            </a:r>
            <a:endParaRPr lang="ar-SA" sz="3600" dirty="0">
              <a:solidFill>
                <a:schemeClr val="tx1"/>
              </a:solidFill>
              <a:latin typeface="Arabic Typesetting" pitchFamily="66" charset="-78"/>
              <a:cs typeface="Arabic Typesetting" pitchFamily="66" charset="-78"/>
            </a:endParaRPr>
          </a:p>
        </p:txBody>
      </p:sp>
      <p:sp>
        <p:nvSpPr>
          <p:cNvPr id="4" name="موجة مزدوجة 3"/>
          <p:cNvSpPr/>
          <p:nvPr/>
        </p:nvSpPr>
        <p:spPr>
          <a:xfrm>
            <a:off x="6286512" y="0"/>
            <a:ext cx="2677976" cy="1571636"/>
          </a:xfrm>
          <a:prstGeom prst="doubleWave">
            <a:avLst>
              <a:gd name="adj1" fmla="val 6250"/>
              <a:gd name="adj2" fmla="val 0"/>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ar-SA" sz="5400" dirty="0" smtClean="0">
                <a:latin typeface="Arabic Typesetting" pitchFamily="66" charset="-78"/>
                <a:cs typeface="Arabic Typesetting" pitchFamily="66" charset="-78"/>
              </a:rPr>
              <a:t>تشريعات </a:t>
            </a:r>
            <a:r>
              <a:rPr lang="ar-SA" sz="5400" dirty="0" err="1" smtClean="0">
                <a:latin typeface="Arabic Typesetting" pitchFamily="66" charset="-78"/>
                <a:cs typeface="Arabic Typesetting" pitchFamily="66" charset="-78"/>
              </a:rPr>
              <a:t>سولون</a:t>
            </a:r>
            <a:endParaRPr lang="ar-SA" sz="5400" dirty="0">
              <a:latin typeface="Arabic Typesetting" pitchFamily="66" charset="-78"/>
              <a:cs typeface="Arabic Typesetting" pitchFamily="66" charset="-78"/>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4">
                <a:lumMod val="60000"/>
                <a:lumOff val="4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6" name="وسيلة شرح خطية 3 5"/>
          <p:cNvSpPr/>
          <p:nvPr/>
        </p:nvSpPr>
        <p:spPr>
          <a:xfrm>
            <a:off x="1428728" y="1285860"/>
            <a:ext cx="7215238" cy="4357718"/>
          </a:xfrm>
          <a:prstGeom prst="borderCallout3">
            <a:avLst/>
          </a:prstGeom>
        </p:spPr>
        <p:style>
          <a:lnRef idx="3">
            <a:schemeClr val="lt1"/>
          </a:lnRef>
          <a:fillRef idx="1">
            <a:schemeClr val="accent4"/>
          </a:fillRef>
          <a:effectRef idx="1">
            <a:schemeClr val="accent4"/>
          </a:effectRef>
          <a:fontRef idx="minor">
            <a:schemeClr val="lt1"/>
          </a:fontRef>
        </p:style>
        <p:txBody>
          <a:bodyPr rtlCol="1" anchor="ctr"/>
          <a:lstStyle/>
          <a:p>
            <a:endParaRPr lang="ar-SA" sz="2800" dirty="0" smtClean="0">
              <a:solidFill>
                <a:schemeClr val="tx1"/>
              </a:solidFill>
              <a:cs typeface="DecoType Naskh" pitchFamily="2" charset="-78"/>
            </a:endParaRPr>
          </a:p>
          <a:p>
            <a:endParaRPr lang="ar-SA" sz="2800" dirty="0">
              <a:solidFill>
                <a:schemeClr val="tx1"/>
              </a:solidFill>
              <a:cs typeface="DecoType Naskh" pitchFamily="2" charset="-78"/>
            </a:endParaRPr>
          </a:p>
          <a:p>
            <a:endParaRPr lang="ar-SA" sz="2800" dirty="0" smtClean="0">
              <a:solidFill>
                <a:schemeClr val="tx1"/>
              </a:solidFill>
              <a:cs typeface="DecoType Naskh" pitchFamily="2" charset="-78"/>
            </a:endParaRPr>
          </a:p>
          <a:p>
            <a:endParaRPr lang="ar-SA" sz="2800" dirty="0">
              <a:solidFill>
                <a:schemeClr val="tx1"/>
              </a:solidFill>
              <a:cs typeface="DecoType Naskh" pitchFamily="2" charset="-78"/>
            </a:endParaRPr>
          </a:p>
          <a:p>
            <a:endParaRPr lang="ar-SA" sz="2800" dirty="0" smtClean="0">
              <a:solidFill>
                <a:schemeClr val="tx1"/>
              </a:solidFill>
              <a:cs typeface="DecoType Naskh" pitchFamily="2" charset="-78"/>
            </a:endParaRPr>
          </a:p>
          <a:p>
            <a:r>
              <a:rPr lang="ar-SA" sz="2800" dirty="0" smtClean="0">
                <a:solidFill>
                  <a:schemeClr val="tx1"/>
                </a:solidFill>
                <a:cs typeface="DecoType Naskh" pitchFamily="2" charset="-78"/>
              </a:rPr>
              <a:t>تقوم عليه درجة تمتعه بهذه الحقوق .</a:t>
            </a:r>
          </a:p>
          <a:p>
            <a:r>
              <a:rPr lang="ar-SA" sz="2800" dirty="0" smtClean="0">
                <a:solidFill>
                  <a:schemeClr val="tx1"/>
                </a:solidFill>
                <a:cs typeface="DecoType Naskh" pitchFamily="2" charset="-78"/>
              </a:rPr>
              <a:t>  وقد انتفع </a:t>
            </a:r>
            <a:r>
              <a:rPr lang="ar-SA" sz="2800" dirty="0" err="1" smtClean="0">
                <a:solidFill>
                  <a:schemeClr val="tx1"/>
                </a:solidFill>
                <a:cs typeface="DecoType Naskh" pitchFamily="2" charset="-78"/>
              </a:rPr>
              <a:t>سولون</a:t>
            </a:r>
            <a:r>
              <a:rPr lang="ar-SA" sz="2800" dirty="0" smtClean="0">
                <a:solidFill>
                  <a:schemeClr val="tx1"/>
                </a:solidFill>
                <a:cs typeface="DecoType Naskh" pitchFamily="2" charset="-78"/>
              </a:rPr>
              <a:t> بتقسيم اجتماعي لربما كان موجوداً كله أو قسم منه على الاقل في </a:t>
            </a:r>
            <a:r>
              <a:rPr lang="ar-SA" sz="2800" dirty="0" err="1" smtClean="0">
                <a:solidFill>
                  <a:schemeClr val="tx1"/>
                </a:solidFill>
                <a:cs typeface="DecoType Naskh" pitchFamily="2" charset="-78"/>
              </a:rPr>
              <a:t>اثينه</a:t>
            </a:r>
            <a:r>
              <a:rPr lang="ar-SA" sz="2800" dirty="0" smtClean="0">
                <a:solidFill>
                  <a:schemeClr val="tx1"/>
                </a:solidFill>
                <a:cs typeface="DecoType Naskh" pitchFamily="2" charset="-78"/>
              </a:rPr>
              <a:t> قبل عهد </a:t>
            </a:r>
            <a:r>
              <a:rPr lang="ar-SA" sz="2800" dirty="0" err="1" smtClean="0">
                <a:solidFill>
                  <a:schemeClr val="tx1"/>
                </a:solidFill>
                <a:cs typeface="DecoType Naskh" pitchFamily="2" charset="-78"/>
              </a:rPr>
              <a:t>سولون</a:t>
            </a:r>
            <a:r>
              <a:rPr lang="ar-SA" sz="2800" dirty="0" smtClean="0">
                <a:solidFill>
                  <a:schemeClr val="tx1"/>
                </a:solidFill>
                <a:cs typeface="DecoType Naskh" pitchFamily="2" charset="-78"/>
              </a:rPr>
              <a:t> .وبمقتضى هذا التقسيم كان المجتمع </a:t>
            </a:r>
            <a:r>
              <a:rPr lang="ar-SA" sz="2800" dirty="0" err="1" smtClean="0">
                <a:solidFill>
                  <a:schemeClr val="tx1"/>
                </a:solidFill>
                <a:cs typeface="DecoType Naskh" pitchFamily="2" charset="-78"/>
              </a:rPr>
              <a:t>الاثيني</a:t>
            </a:r>
            <a:r>
              <a:rPr lang="ar-SA" sz="2800" dirty="0" smtClean="0">
                <a:solidFill>
                  <a:schemeClr val="tx1"/>
                </a:solidFill>
                <a:cs typeface="DecoType Naskh" pitchFamily="2" charset="-78"/>
              </a:rPr>
              <a:t> ينقسم الى طبقات اربعة ويعتمد هذا التقسيم على دخل كل فرد في السنة مقدرا بمعايير من الحبوب أو الزيت أو النبيذ .</a:t>
            </a:r>
          </a:p>
          <a:p>
            <a:endParaRPr lang="ar-SA" sz="2800" dirty="0" smtClean="0">
              <a:solidFill>
                <a:schemeClr val="tx1"/>
              </a:solidFill>
              <a:cs typeface="DecoType Naskh" pitchFamily="2" charset="-78"/>
            </a:endParaRPr>
          </a:p>
          <a:p>
            <a:r>
              <a:rPr lang="ar-SA" sz="2800" dirty="0" smtClean="0">
                <a:solidFill>
                  <a:schemeClr val="tx1"/>
                </a:solidFill>
                <a:cs typeface="DecoType Naskh" pitchFamily="2" charset="-78"/>
              </a:rPr>
              <a:t>الطبقة الاولى :- هذه الطبقة ينتمي اليها كل من كان دخله في السنة خمسمائة معيار ، تسمى هذه الطبقة بـ (( اصحاب الخمسمائة معيار )</a:t>
            </a:r>
            <a:endParaRPr lang="ar-SA" sz="2800" dirty="0">
              <a:solidFill>
                <a:schemeClr val="tx1"/>
              </a:solidFill>
              <a:cs typeface="DecoType Naskh" pitchFamily="2" charset="-78"/>
            </a:endParaRPr>
          </a:p>
          <a:p>
            <a:pPr algn="ctr"/>
            <a:endParaRPr lang="ar-SA" sz="2800" dirty="0" smtClean="0">
              <a:solidFill>
                <a:schemeClr val="tx1"/>
              </a:solidFill>
              <a:cs typeface="DecoType Naskh" pitchFamily="2" charset="-78"/>
            </a:endParaRPr>
          </a:p>
          <a:p>
            <a:pPr algn="ctr"/>
            <a:endParaRPr lang="ar-SA" sz="2800" dirty="0">
              <a:solidFill>
                <a:schemeClr val="tx1"/>
              </a:solidFill>
              <a:cs typeface="DecoType Naskh" pitchFamily="2" charset="-78"/>
            </a:endParaRPr>
          </a:p>
          <a:p>
            <a:pPr algn="ctr"/>
            <a:endParaRPr lang="ar-SA" sz="2800" dirty="0" smtClean="0">
              <a:solidFill>
                <a:schemeClr val="tx1"/>
              </a:solidFill>
              <a:cs typeface="DecoType Naskh" pitchFamily="2" charset="-78"/>
            </a:endParaRPr>
          </a:p>
          <a:p>
            <a:pPr algn="ctr"/>
            <a:endParaRPr lang="ar-SA" sz="2800" dirty="0">
              <a:solidFill>
                <a:schemeClr val="tx1"/>
              </a:solidFill>
              <a:cs typeface="DecoType Naskh" pitchFamily="2" charset="-78"/>
            </a:endParaRPr>
          </a:p>
          <a:p>
            <a:pPr algn="ctr"/>
            <a:endParaRPr lang="ar-SA" sz="2800" dirty="0" smtClean="0">
              <a:solidFill>
                <a:schemeClr val="tx1"/>
              </a:solidFill>
              <a:cs typeface="DecoType Naskh" pitchFamily="2" charset="-78"/>
            </a:endParaRPr>
          </a:p>
          <a:p>
            <a:pPr algn="ctr"/>
            <a:endParaRPr lang="ar-SA" sz="2800" dirty="0">
              <a:solidFill>
                <a:schemeClr val="tx1"/>
              </a:solidFill>
              <a:cs typeface="DecoType Naskh" pitchFamily="2" charset="-78"/>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5" name="وسيلة شرح على شكل سحابة 4"/>
          <p:cNvSpPr/>
          <p:nvPr/>
        </p:nvSpPr>
        <p:spPr>
          <a:xfrm>
            <a:off x="1403648" y="476672"/>
            <a:ext cx="6531024" cy="5688632"/>
          </a:xfrm>
          <a:prstGeom prst="cloudCallout">
            <a:avLst/>
          </a:prstGeom>
          <a:ln/>
        </p:spPr>
        <p:style>
          <a:lnRef idx="1">
            <a:schemeClr val="accent1"/>
          </a:lnRef>
          <a:fillRef idx="2">
            <a:schemeClr val="accent1"/>
          </a:fillRef>
          <a:effectRef idx="1">
            <a:schemeClr val="accent1"/>
          </a:effectRef>
          <a:fontRef idx="minor">
            <a:schemeClr val="dk1"/>
          </a:fontRef>
        </p:style>
        <p:txBody>
          <a:bodyPr rtlCol="1" anchor="ctr"/>
          <a:lstStyle/>
          <a:p>
            <a:pPr algn="ctr"/>
            <a:r>
              <a:rPr lang="ar-SA" sz="2400" dirty="0" smtClean="0">
                <a:solidFill>
                  <a:sysClr val="windowText" lastClr="000000"/>
                </a:solidFill>
              </a:rPr>
              <a:t>الطبقة الثانية :- وتسمى طبقة الفرسان وهي الطبقة التي لا يقل دخل افرادها عن ثلاثمائة معيار ،على اساس أن هذا الدخل هو الحد الأدنى الذي كان يمّكن صاحبه من الخدمة في التبعات العسكرية في كتائب الفرسان في ذلك الوقت الذي لم تكون فيه الدولة تتفق على قواتها الضاربة ، وانما كان على المواطن ان يقوم بتسليح نفسه بنفسه والانفاق على معداته في ميدان القتال ثم تلى طبقة الفرسان نزولا في السلم الاجتماعي .</a:t>
            </a:r>
            <a:endParaRPr lang="ar-SA" sz="2400" dirty="0">
              <a:solidFill>
                <a:sysClr val="windowText" lastClr="000000"/>
              </a:solidFill>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4">
                <a:lumMod val="5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3" name="انفجار 2 2"/>
          <p:cNvSpPr/>
          <p:nvPr/>
        </p:nvSpPr>
        <p:spPr>
          <a:xfrm>
            <a:off x="107504" y="0"/>
            <a:ext cx="9036496" cy="6669360"/>
          </a:xfrm>
          <a:prstGeom prst="irregularSeal2">
            <a:avLst/>
          </a:prstGeom>
          <a:ln/>
        </p:spPr>
        <p:style>
          <a:lnRef idx="3">
            <a:schemeClr val="lt1"/>
          </a:lnRef>
          <a:fillRef idx="1">
            <a:schemeClr val="accent4"/>
          </a:fillRef>
          <a:effectRef idx="1">
            <a:schemeClr val="accent4"/>
          </a:effectRef>
          <a:fontRef idx="minor">
            <a:schemeClr val="lt1"/>
          </a:fontRef>
        </p:style>
        <p:txBody>
          <a:bodyPr rtlCol="1" anchor="ctr"/>
          <a:lstStyle/>
          <a:p>
            <a:pPr algn="just"/>
            <a:r>
              <a:rPr lang="ar-SA" sz="2800" dirty="0" smtClean="0">
                <a:solidFill>
                  <a:sysClr val="windowText" lastClr="000000"/>
                </a:solidFill>
                <a:cs typeface="DecoType Naskh" pitchFamily="2" charset="-78"/>
              </a:rPr>
              <a:t>الطبقة الثالثة :- وهي الطبقة التي يكون فيها دخل الفرد لا يقل عن مائتي معيار في السنة وقد سماها </a:t>
            </a:r>
            <a:r>
              <a:rPr lang="ar-SA" sz="2800" dirty="0" err="1" smtClean="0">
                <a:solidFill>
                  <a:sysClr val="windowText" lastClr="000000"/>
                </a:solidFill>
                <a:cs typeface="DecoType Naskh" pitchFamily="2" charset="-78"/>
              </a:rPr>
              <a:t>الاثينيون</a:t>
            </a:r>
            <a:r>
              <a:rPr lang="ar-SA" sz="2800" dirty="0" smtClean="0">
                <a:solidFill>
                  <a:sysClr val="windowText" lastClr="000000"/>
                </a:solidFill>
                <a:cs typeface="DecoType Naskh" pitchFamily="2" charset="-78"/>
              </a:rPr>
              <a:t> {طبقة اصحاب النير} وسميت بهذا الاسم لان هذه الطبقة تعتمد على الارض التي تنتج هذا القدر من الدخل يلزم </a:t>
            </a:r>
            <a:r>
              <a:rPr lang="ar-SA" sz="2800" dirty="0" err="1" smtClean="0">
                <a:solidFill>
                  <a:sysClr val="windowText" lastClr="000000"/>
                </a:solidFill>
                <a:cs typeface="DecoType Naskh" pitchFamily="2" charset="-78"/>
              </a:rPr>
              <a:t>لفلاحتها</a:t>
            </a:r>
            <a:r>
              <a:rPr lang="ar-SA" sz="2800" dirty="0" smtClean="0">
                <a:solidFill>
                  <a:sysClr val="windowText" lastClr="000000"/>
                </a:solidFill>
                <a:cs typeface="DecoType Naskh" pitchFamily="2" charset="-78"/>
              </a:rPr>
              <a:t> على الاقل زوج من الماشية وشدهما إلى المحراث بالنير الخشبي الذي يوضع بشكل </a:t>
            </a:r>
            <a:endParaRPr lang="ar-SA" sz="2800" dirty="0" smtClean="0">
              <a:solidFill>
                <a:sysClr val="windowText" lastClr="000000"/>
              </a:solidFill>
              <a:cs typeface="DecoType Naskh" pitchFamily="2" charset="-78"/>
            </a:endParaRPr>
          </a:p>
        </p:txBody>
      </p:sp>
    </p:spTree>
  </p:cSld>
  <p:clrMapOvr>
    <a:masterClrMapping/>
  </p:clrMapOvr>
  <mc:AlternateContent xmlns:mc="http://schemas.openxmlformats.org/markup-compatibility/2006">
    <mc:Choice xmlns:p14="http://schemas.microsoft.com/office/powerpoint/2010/main" Requires="p14">
      <p:transition spd="slow" p14:dur="4000">
        <p14:vortex/>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3" name="وسيلة شرح مستطيلة مستديرة الزوايا 2"/>
          <p:cNvSpPr/>
          <p:nvPr/>
        </p:nvSpPr>
        <p:spPr>
          <a:xfrm>
            <a:off x="785786" y="642918"/>
            <a:ext cx="7643866" cy="5429288"/>
          </a:xfrm>
          <a:prstGeom prst="wedgeRoundRectCallout">
            <a:avLst/>
          </a:prstGeom>
          <a:solidFill>
            <a:schemeClr val="tx2">
              <a:lumMod val="60000"/>
              <a:lumOff val="40000"/>
            </a:schemeClr>
          </a:solidFill>
          <a:ln/>
        </p:spPr>
        <p:style>
          <a:lnRef idx="3">
            <a:schemeClr val="lt1"/>
          </a:lnRef>
          <a:fillRef idx="1">
            <a:schemeClr val="accent1"/>
          </a:fillRef>
          <a:effectRef idx="1">
            <a:schemeClr val="accent1"/>
          </a:effectRef>
          <a:fontRef idx="minor">
            <a:schemeClr val="lt1"/>
          </a:fontRef>
        </p:style>
        <p:txBody>
          <a:bodyPr rtlCol="1" anchor="ctr"/>
          <a:lstStyle/>
          <a:p>
            <a:r>
              <a:rPr lang="ar-SA" sz="2800" b="1" dirty="0" smtClean="0">
                <a:cs typeface="DecoType Naskh" pitchFamily="2" charset="-78"/>
              </a:rPr>
              <a:t>الذي يوض</a:t>
            </a:r>
            <a:r>
              <a:rPr lang="ar-SA" sz="2800" b="1" dirty="0" smtClean="0">
                <a:cs typeface="DecoType Naskh" pitchFamily="2" charset="-78"/>
              </a:rPr>
              <a:t>ع </a:t>
            </a:r>
            <a:r>
              <a:rPr lang="ar-SA" sz="2800" b="1" dirty="0" smtClean="0">
                <a:cs typeface="DecoType Naskh" pitchFamily="2" charset="-78"/>
              </a:rPr>
              <a:t>بشكل مستعرض على رقبتيها لتوثقا فيه ، ثم تأتي أخيراً في اسفل </a:t>
            </a:r>
          </a:p>
          <a:p>
            <a:r>
              <a:rPr lang="ar-SA" sz="2800" b="1" dirty="0" smtClean="0">
                <a:solidFill>
                  <a:schemeClr val="accent6">
                    <a:lumMod val="75000"/>
                  </a:schemeClr>
                </a:solidFill>
                <a:cs typeface="DecoType Naskh" pitchFamily="2" charset="-78"/>
              </a:rPr>
              <a:t>طبقة الرابعة </a:t>
            </a:r>
            <a:r>
              <a:rPr lang="ar-SA" sz="2800" b="1" dirty="0" smtClean="0">
                <a:solidFill>
                  <a:schemeClr val="bg1"/>
                </a:solidFill>
                <a:cs typeface="DecoType Naskh" pitchFamily="2" charset="-78"/>
              </a:rPr>
              <a:t>:- وهي طبقة الاجراء أو العمال اليدويين التي يقل دخل الفرد فيها عن مائتي معيار .</a:t>
            </a:r>
          </a:p>
          <a:p>
            <a:r>
              <a:rPr lang="ar-SA" sz="2800" b="1" dirty="0" smtClean="0">
                <a:solidFill>
                  <a:schemeClr val="bg1"/>
                </a:solidFill>
                <a:cs typeface="DecoType Naskh" pitchFamily="2" charset="-78"/>
              </a:rPr>
              <a:t> وسواء أكان </a:t>
            </a:r>
            <a:r>
              <a:rPr lang="ar-SA" sz="2800" b="1" dirty="0" err="1" smtClean="0">
                <a:solidFill>
                  <a:schemeClr val="bg1"/>
                </a:solidFill>
                <a:cs typeface="DecoType Naskh" pitchFamily="2" charset="-78"/>
              </a:rPr>
              <a:t>سولون</a:t>
            </a:r>
            <a:r>
              <a:rPr lang="ar-SA" sz="2800" b="1" dirty="0" smtClean="0">
                <a:solidFill>
                  <a:schemeClr val="bg1"/>
                </a:solidFill>
                <a:cs typeface="DecoType Naskh" pitchFamily="2" charset="-78"/>
              </a:rPr>
              <a:t> هو صاحب هذا التقسيم أو أن التقسيم كان موجودا من قبل بصفة اجتماعية محضة فأن </a:t>
            </a:r>
            <a:r>
              <a:rPr lang="ar-SA" sz="2800" b="1" dirty="0" err="1" smtClean="0">
                <a:solidFill>
                  <a:schemeClr val="bg1"/>
                </a:solidFill>
                <a:cs typeface="DecoType Naskh" pitchFamily="2" charset="-78"/>
              </a:rPr>
              <a:t>سولون</a:t>
            </a:r>
            <a:r>
              <a:rPr lang="ar-SA" sz="2800" b="1" dirty="0" smtClean="0">
                <a:solidFill>
                  <a:schemeClr val="bg1"/>
                </a:solidFill>
                <a:cs typeface="DecoType Naskh" pitchFamily="2" charset="-78"/>
              </a:rPr>
              <a:t> يرجع إليه الفضل في الرابط بينه وبين الحقوق السياسية بشكل تدريجي يتناسب مع دخل الفرد. وهكذا اصبح المنتمون إلى الطبقة الاولى مثلا هم من بينهم الاعضاء التسع للجهاز التنفيذي ( الحاكم العام ، والقائد العام...الخ) بينما تعطى المراكز الاقل درجة إلى أفراد طبقة الفرسان وهكذا.</a:t>
            </a:r>
            <a:endParaRPr lang="en-US" sz="2800" dirty="0" smtClean="0">
              <a:solidFill>
                <a:schemeClr val="bg1"/>
              </a:solidFill>
              <a:cs typeface="DecoType Naskh" pitchFamily="2" charset="-78"/>
            </a:endParaRPr>
          </a:p>
          <a:p>
            <a:pPr algn="ctr"/>
            <a:endParaRPr lang="ar-SA" sz="2800" dirty="0">
              <a:cs typeface="DecoType Naskh" pitchFamily="2" charset="-78"/>
            </a:endParaRP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2">
                <a:lumMod val="40000"/>
                <a:lumOff val="6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4" name="مخطط انسيابي: بطاقة 3"/>
          <p:cNvSpPr/>
          <p:nvPr/>
        </p:nvSpPr>
        <p:spPr>
          <a:xfrm>
            <a:off x="413112" y="1700808"/>
            <a:ext cx="8319868" cy="5157192"/>
          </a:xfrm>
          <a:prstGeom prst="flowChartPunchedCard">
            <a:avLst/>
          </a:prstGeom>
          <a:solidFill>
            <a:schemeClr val="bg2"/>
          </a:solidFill>
          <a:ln>
            <a:solidFill>
              <a:schemeClr val="accent4">
                <a:lumMod val="20000"/>
                <a:lumOff val="80000"/>
              </a:schemeClr>
            </a:solidFill>
          </a:ln>
        </p:spPr>
        <p:style>
          <a:lnRef idx="1">
            <a:schemeClr val="accent6"/>
          </a:lnRef>
          <a:fillRef idx="2">
            <a:schemeClr val="accent6"/>
          </a:fillRef>
          <a:effectRef idx="1">
            <a:schemeClr val="accent6"/>
          </a:effectRef>
          <a:fontRef idx="minor">
            <a:schemeClr val="dk1"/>
          </a:fontRef>
        </p:style>
        <p:txBody>
          <a:bodyPr rtlCol="1" anchor="ctr"/>
          <a:lstStyle/>
          <a:p>
            <a:r>
              <a:rPr lang="ar-SA" sz="3600" b="1" dirty="0" smtClean="0">
                <a:solidFill>
                  <a:schemeClr val="accent6">
                    <a:lumMod val="75000"/>
                  </a:schemeClr>
                </a:solidFill>
                <a:latin typeface="Arabic Typesetting" panose="03020402040406030203" pitchFamily="66" charset="-78"/>
                <a:cs typeface="Arabic Typesetting" panose="03020402040406030203" pitchFamily="66" charset="-78"/>
              </a:rPr>
              <a:t>وبفضل هذا التشري</a:t>
            </a:r>
            <a:r>
              <a:rPr lang="ar-SA" sz="3600" b="1" dirty="0" smtClean="0">
                <a:solidFill>
                  <a:schemeClr val="accent6">
                    <a:lumMod val="75000"/>
                  </a:schemeClr>
                </a:solidFill>
                <a:latin typeface="Arabic Typesetting" panose="03020402040406030203" pitchFamily="66" charset="-78"/>
                <a:cs typeface="Arabic Typesetting" panose="03020402040406030203" pitchFamily="66" charset="-78"/>
              </a:rPr>
              <a:t>ع الذي لم يربط بين الدخل السنوي وبين الارض، وإنما تركه </a:t>
            </a:r>
            <a:r>
              <a:rPr lang="ar-SA" sz="3600" b="1" dirty="0" err="1" smtClean="0">
                <a:solidFill>
                  <a:schemeClr val="accent6">
                    <a:lumMod val="75000"/>
                  </a:schemeClr>
                </a:solidFill>
                <a:latin typeface="Arabic Typesetting" panose="03020402040406030203" pitchFamily="66" charset="-78"/>
                <a:cs typeface="Arabic Typesetting" panose="03020402040406030203" pitchFamily="66" charset="-78"/>
              </a:rPr>
              <a:t>سولون</a:t>
            </a:r>
            <a:r>
              <a:rPr lang="ar-SA" sz="3600" b="1" dirty="0" smtClean="0">
                <a:solidFill>
                  <a:schemeClr val="accent6">
                    <a:lumMod val="75000"/>
                  </a:schemeClr>
                </a:solidFill>
                <a:latin typeface="Arabic Typesetting" panose="03020402040406030203" pitchFamily="66" charset="-78"/>
                <a:cs typeface="Arabic Typesetting" panose="03020402040406030203" pitchFamily="66" charset="-78"/>
              </a:rPr>
              <a:t> مفتوحاً لأي مصدر من مصادر الدخل أصبح في إمكانية الطبقة التجارية الصاعدة أن تشترك ،كل حسب ثروته ، في المناصب التنفيذية للدولة وفي الجهاز الإداري بها ، إلى جانب أفراد الطبقة الارستقراطية القديمة . على </a:t>
            </a:r>
            <a:r>
              <a:rPr lang="ar-SA" sz="3600" b="1" dirty="0" err="1" smtClean="0">
                <a:solidFill>
                  <a:schemeClr val="accent6">
                    <a:lumMod val="75000"/>
                  </a:schemeClr>
                </a:solidFill>
                <a:latin typeface="Arabic Typesetting" panose="03020402040406030203" pitchFamily="66" charset="-78"/>
                <a:cs typeface="Arabic Typesetting" panose="03020402040406030203" pitchFamily="66" charset="-78"/>
              </a:rPr>
              <a:t>سولون</a:t>
            </a:r>
            <a:r>
              <a:rPr lang="ar-SA" sz="3600" b="1" dirty="0" smtClean="0">
                <a:solidFill>
                  <a:schemeClr val="accent6">
                    <a:lumMod val="75000"/>
                  </a:schemeClr>
                </a:solidFill>
                <a:latin typeface="Arabic Typesetting" panose="03020402040406030203" pitchFamily="66" charset="-78"/>
                <a:cs typeface="Arabic Typesetting" panose="03020402040406030203" pitchFamily="66" charset="-78"/>
              </a:rPr>
              <a:t> لم يقتصر على ربط الثروة (بغض النظر عن مصدرها ) وبين الحقوق السياسية في مجال المناصب التنفيذية والإدارية ، وانما نقل ذلك إلى الى المجال التشريعي فأقام ، الى جانب مجلس </a:t>
            </a:r>
            <a:r>
              <a:rPr lang="ar-SA" sz="3600" b="1" dirty="0" err="1" smtClean="0">
                <a:solidFill>
                  <a:schemeClr val="accent6">
                    <a:lumMod val="75000"/>
                  </a:schemeClr>
                </a:solidFill>
                <a:latin typeface="Arabic Typesetting" panose="03020402040406030203" pitchFamily="66" charset="-78"/>
                <a:cs typeface="Arabic Typesetting" panose="03020402040406030203" pitchFamily="66" charset="-78"/>
              </a:rPr>
              <a:t>الأريوباجوس</a:t>
            </a:r>
            <a:r>
              <a:rPr lang="ar-SA" sz="3600" b="1" dirty="0" smtClean="0">
                <a:solidFill>
                  <a:schemeClr val="accent6">
                    <a:lumMod val="75000"/>
                  </a:schemeClr>
                </a:solidFill>
                <a:latin typeface="Arabic Typesetting" panose="03020402040406030203" pitchFamily="66" charset="-78"/>
                <a:cs typeface="Arabic Typesetting" panose="03020402040406030203" pitchFamily="66" charset="-78"/>
              </a:rPr>
              <a:t> الأرستقراطي ، مجلساً جديداً هو مجلس البولي ( مجلس الشورى )</a:t>
            </a:r>
            <a:endParaRPr lang="ar-SA" sz="3600" b="1" dirty="0">
              <a:solidFill>
                <a:schemeClr val="accent6">
                  <a:lumMod val="75000"/>
                </a:schemeClr>
              </a:solidFill>
              <a:latin typeface="Arabic Typesetting" panose="03020402040406030203" pitchFamily="66" charset="-78"/>
              <a:cs typeface="Arabic Typesetting" panose="03020402040406030203" pitchFamily="66" charset="-78"/>
            </a:endParaRPr>
          </a:p>
        </p:txBody>
      </p:sp>
      <p:sp>
        <p:nvSpPr>
          <p:cNvPr id="3" name="وسيلة شرح مستطيلة مستديرة الزوايا 2"/>
          <p:cNvSpPr/>
          <p:nvPr/>
        </p:nvSpPr>
        <p:spPr>
          <a:xfrm>
            <a:off x="3275856" y="188640"/>
            <a:ext cx="4074246" cy="1224136"/>
          </a:xfrm>
          <a:prstGeom prst="wedgeRoundRectCallout">
            <a:avLst/>
          </a:prstGeom>
          <a:solidFill>
            <a:schemeClr val="bg2">
              <a:lumMod val="60000"/>
              <a:lumOff val="40000"/>
            </a:schemeClr>
          </a:solidFill>
        </p:spPr>
        <p:style>
          <a:lnRef idx="0">
            <a:schemeClr val="accent3"/>
          </a:lnRef>
          <a:fillRef idx="3">
            <a:schemeClr val="accent3"/>
          </a:fillRef>
          <a:effectRef idx="3">
            <a:schemeClr val="accent3"/>
          </a:effectRef>
          <a:fontRef idx="minor">
            <a:schemeClr val="lt1"/>
          </a:fontRef>
        </p:style>
        <p:txBody>
          <a:bodyPr rtlCol="1" anchor="ctr"/>
          <a:lstStyle/>
          <a:p>
            <a:pPr lvl="0" algn="ctr"/>
            <a:r>
              <a:rPr lang="ar-SA" sz="4800" b="1" dirty="0" smtClean="0">
                <a:solidFill>
                  <a:schemeClr val="accent6">
                    <a:lumMod val="75000"/>
                  </a:schemeClr>
                </a:solidFill>
                <a:latin typeface="Arabic Typesetting" panose="03020402040406030203" pitchFamily="66" charset="-78"/>
                <a:cs typeface="Arabic Typesetting" panose="03020402040406030203" pitchFamily="66" charset="-78"/>
              </a:rPr>
              <a:t>تشريعات </a:t>
            </a:r>
            <a:r>
              <a:rPr lang="ar-SA" sz="4800" b="1" dirty="0" err="1" smtClean="0">
                <a:solidFill>
                  <a:schemeClr val="accent6">
                    <a:lumMod val="75000"/>
                  </a:schemeClr>
                </a:solidFill>
                <a:latin typeface="Arabic Typesetting" panose="03020402040406030203" pitchFamily="66" charset="-78"/>
                <a:cs typeface="Arabic Typesetting" panose="03020402040406030203" pitchFamily="66" charset="-78"/>
              </a:rPr>
              <a:t>سولون</a:t>
            </a:r>
            <a:r>
              <a:rPr lang="ar-SA" sz="4800" b="1" dirty="0" smtClean="0">
                <a:solidFill>
                  <a:schemeClr val="accent6">
                    <a:lumMod val="75000"/>
                  </a:schemeClr>
                </a:solidFill>
                <a:latin typeface="Arabic Typesetting" panose="03020402040406030203" pitchFamily="66" charset="-78"/>
                <a:cs typeface="Arabic Typesetting" panose="03020402040406030203" pitchFamily="66" charset="-78"/>
              </a:rPr>
              <a:t>  </a:t>
            </a:r>
            <a:endParaRPr lang="en-US" sz="4800" b="1" dirty="0" smtClean="0">
              <a:solidFill>
                <a:schemeClr val="accent6">
                  <a:lumMod val="75000"/>
                </a:schemeClr>
              </a:solidFill>
              <a:latin typeface="Arabic Typesetting" panose="03020402040406030203" pitchFamily="66" charset="-78"/>
              <a:cs typeface="Arabic Typesetting" panose="03020402040406030203" pitchFamily="66" charset="-78"/>
            </a:endParaRPr>
          </a:p>
          <a:p>
            <a:pPr algn="ctr"/>
            <a:endParaRPr lang="ar-SA" sz="4800" b="1" dirty="0">
              <a:solidFill>
                <a:schemeClr val="accent6">
                  <a:lumMod val="75000"/>
                </a:schemeClr>
              </a:solidFill>
            </a:endParaRPr>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6">
                <a:lumMod val="60000"/>
                <a:lumOff val="40000"/>
              </a:schemeClr>
            </a:gs>
            <a:gs pos="100000">
              <a:schemeClr val="bg1">
                <a:shade val="64000"/>
                <a:lumMod val="88000"/>
              </a:schemeClr>
            </a:gs>
          </a:gsLst>
          <a:lin ang="5400000" scaled="0"/>
        </a:gradFill>
        <a:effectLst/>
      </p:bgPr>
    </p:bg>
    <p:spTree>
      <p:nvGrpSpPr>
        <p:cNvPr id="1" name=""/>
        <p:cNvGrpSpPr/>
        <p:nvPr/>
      </p:nvGrpSpPr>
      <p:grpSpPr>
        <a:xfrm>
          <a:off x="0" y="0"/>
          <a:ext cx="0" cy="0"/>
          <a:chOff x="0" y="0"/>
          <a:chExt cx="0" cy="0"/>
        </a:xfrm>
      </p:grpSpPr>
      <p:sp>
        <p:nvSpPr>
          <p:cNvPr id="4" name="دبوس زينة 3"/>
          <p:cNvSpPr/>
          <p:nvPr/>
        </p:nvSpPr>
        <p:spPr>
          <a:xfrm>
            <a:off x="467544" y="548680"/>
            <a:ext cx="8352928" cy="6048672"/>
          </a:xfrm>
          <a:prstGeom prst="plaque">
            <a:avLst/>
          </a:prstGeom>
          <a:effectLst>
            <a:softEdge rad="31750"/>
          </a:effectLst>
        </p:spPr>
        <p:style>
          <a:lnRef idx="1">
            <a:schemeClr val="accent1"/>
          </a:lnRef>
          <a:fillRef idx="2">
            <a:schemeClr val="accent1"/>
          </a:fillRef>
          <a:effectRef idx="1">
            <a:schemeClr val="accent1"/>
          </a:effectRef>
          <a:fontRef idx="minor">
            <a:schemeClr val="dk1"/>
          </a:fontRef>
        </p:style>
        <p:txBody>
          <a:bodyPr rtlCol="1" anchor="ctr"/>
          <a:lstStyle/>
          <a:p>
            <a:pPr lvl="0" algn="just"/>
            <a:r>
              <a:rPr lang="ar-SA" sz="3600" b="1" dirty="0" smtClean="0">
                <a:solidFill>
                  <a:schemeClr val="accent6">
                    <a:lumMod val="75000"/>
                  </a:schemeClr>
                </a:solidFill>
                <a:latin typeface="Arabic Typesetting" panose="03020402040406030203" pitchFamily="66" charset="-78"/>
                <a:cs typeface="Arabic Typesetting" panose="03020402040406030203" pitchFamily="66" charset="-78"/>
              </a:rPr>
              <a:t>مجلس الشورى :- وهو مجلس يتكون من اربعمائة عضو ، مائة من كل قبيلة من القبائل </a:t>
            </a:r>
            <a:r>
              <a:rPr lang="ar-SA" sz="3600" b="1" dirty="0" err="1" smtClean="0">
                <a:solidFill>
                  <a:schemeClr val="accent6">
                    <a:lumMod val="75000"/>
                  </a:schemeClr>
                </a:solidFill>
                <a:latin typeface="Arabic Typesetting" panose="03020402040406030203" pitchFamily="66" charset="-78"/>
                <a:cs typeface="Arabic Typesetting" panose="03020402040406030203" pitchFamily="66" charset="-78"/>
              </a:rPr>
              <a:t>الاثينية</a:t>
            </a:r>
            <a:r>
              <a:rPr lang="ar-SA" sz="3600" b="1" dirty="0" smtClean="0">
                <a:solidFill>
                  <a:schemeClr val="accent6">
                    <a:lumMod val="75000"/>
                  </a:schemeClr>
                </a:solidFill>
                <a:latin typeface="Arabic Typesetting" panose="03020402040406030203" pitchFamily="66" charset="-78"/>
                <a:cs typeface="Arabic Typesetting" panose="03020402040406030203" pitchFamily="66" charset="-78"/>
              </a:rPr>
              <a:t> الاربعة ، وكانت عضوية هذا المجلس قاصرة على افراد الطبقات الثلاث الاولى ، كما كانت صلاحياته تشمل تحضير مشاريع القوانين التي تطرح على مجلس </a:t>
            </a:r>
            <a:r>
              <a:rPr lang="ar-SA" sz="3600" b="1" dirty="0" err="1" smtClean="0">
                <a:solidFill>
                  <a:schemeClr val="accent6">
                    <a:lumMod val="75000"/>
                  </a:schemeClr>
                </a:solidFill>
                <a:latin typeface="Arabic Typesetting" panose="03020402040406030203" pitchFamily="66" charset="-78"/>
                <a:cs typeface="Arabic Typesetting" panose="03020402040406030203" pitchFamily="66" charset="-78"/>
              </a:rPr>
              <a:t>الاكليزية</a:t>
            </a:r>
            <a:r>
              <a:rPr lang="ar-SA" sz="3600" b="1" dirty="0" smtClean="0">
                <a:solidFill>
                  <a:schemeClr val="accent6">
                    <a:lumMod val="75000"/>
                  </a:schemeClr>
                </a:solidFill>
                <a:latin typeface="Arabic Typesetting" panose="03020402040406030203" pitchFamily="66" charset="-78"/>
                <a:cs typeface="Arabic Typesetting" panose="03020402040406030203" pitchFamily="66" charset="-78"/>
              </a:rPr>
              <a:t> (مجلس العامة أو المجلس الشعبي :- الذي كان يتكون من عموم المواطنين الاثنين .</a:t>
            </a:r>
          </a:p>
          <a:p>
            <a:pPr lvl="0" algn="just"/>
            <a:r>
              <a:rPr lang="ar-SA" sz="3600" b="1" dirty="0" smtClean="0">
                <a:solidFill>
                  <a:schemeClr val="accent6">
                    <a:lumMod val="75000"/>
                  </a:schemeClr>
                </a:solidFill>
                <a:latin typeface="Arabic Typesetting" panose="03020402040406030203" pitchFamily="66" charset="-78"/>
                <a:cs typeface="Arabic Typesetting" panose="03020402040406030203" pitchFamily="66" charset="-78"/>
              </a:rPr>
              <a:t>هذا القسم الأول من تشريعات </a:t>
            </a:r>
            <a:r>
              <a:rPr lang="ar-SA" sz="3600" b="1" dirty="0" err="1" smtClean="0">
                <a:solidFill>
                  <a:schemeClr val="accent6">
                    <a:lumMod val="75000"/>
                  </a:schemeClr>
                </a:solidFill>
                <a:latin typeface="Arabic Typesetting" panose="03020402040406030203" pitchFamily="66" charset="-78"/>
                <a:cs typeface="Arabic Typesetting" panose="03020402040406030203" pitchFamily="66" charset="-78"/>
              </a:rPr>
              <a:t>سولون</a:t>
            </a:r>
            <a:r>
              <a:rPr lang="ar-SA" sz="3600" b="1" dirty="0" smtClean="0">
                <a:solidFill>
                  <a:schemeClr val="accent6">
                    <a:lumMod val="75000"/>
                  </a:schemeClr>
                </a:solidFill>
                <a:latin typeface="Arabic Typesetting" panose="03020402040406030203" pitchFamily="66" charset="-78"/>
                <a:cs typeface="Arabic Typesetting" panose="03020402040406030203" pitchFamily="66" charset="-78"/>
              </a:rPr>
              <a:t> ، وهو القسم الذي ربط فيه بين الثروة والحقوق السياسية وأفادت منه الطبقة التجارية الجديدة بشكل ظاهر . </a:t>
            </a:r>
            <a:endParaRPr lang="en-US" sz="3600" b="1" dirty="0" smtClean="0">
              <a:solidFill>
                <a:schemeClr val="accent6">
                  <a:lumMod val="75000"/>
                </a:schemeClr>
              </a:solidFill>
              <a:latin typeface="Arabic Typesetting" panose="03020402040406030203" pitchFamily="66" charset="-78"/>
              <a:cs typeface="Arabic Typesetting" panose="03020402040406030203" pitchFamily="66" charset="-78"/>
            </a:endParaRPr>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قطرة">
  <a:themeElements>
    <a:clrScheme name="قطرة">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قطرة">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قطرة">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spDef>
      <a:spPr>
        <a:solidFill>
          <a:schemeClr val="accent1">
            <a:lumMod val="60000"/>
            <a:lumOff val="40000"/>
          </a:schemeClr>
        </a:solidFill>
        <a:ln>
          <a:solidFill>
            <a:schemeClr val="accent6">
              <a:lumMod val="40000"/>
              <a:lumOff val="60000"/>
            </a:schemeClr>
          </a:solidFill>
        </a:ln>
        <a:effectLst>
          <a:glow rad="228600">
            <a:schemeClr val="accent3">
              <a:satMod val="175000"/>
              <a:alpha val="40000"/>
            </a:schemeClr>
          </a:glow>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a:contourClr>
            <a:schemeClr val="accent3"/>
          </a:contourClr>
        </a:sp3d>
      </a:spPr>
      <a:bodyPr rtlCol="1" anchor="ctr"/>
      <a:lstStyle>
        <a:defPPr algn="just">
          <a:defRPr sz="2800" dirty="0" smtClean="0">
            <a:solidFill>
              <a:sysClr val="windowText" lastClr="000000"/>
            </a:solidFill>
            <a:cs typeface="DecoType Naskh" pitchFamily="2" charset="-78"/>
          </a:defRPr>
        </a:defPPr>
      </a:lstStyle>
      <a:style>
        <a:lnRef idx="0">
          <a:schemeClr val="accent3"/>
        </a:lnRef>
        <a:fillRef idx="1003">
          <a:schemeClr val="dk2"/>
        </a:fillRef>
        <a:effectRef idx="3">
          <a:schemeClr val="accent3"/>
        </a:effectRef>
        <a:fontRef idx="minor">
          <a:schemeClr val="lt1"/>
        </a:fontRef>
      </a:style>
    </a:spDef>
  </a:objectDefaults>
  <a:extraClrSchemeLst/>
  <a:extLst>
    <a:ext uri="{05A4C25C-085E-4340-85A3-A5531E510DB2}">
      <thm15:themeFamily xmlns:thm15="http://schemas.microsoft.com/office/thememl/2012/main" xmlns=""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TM04033925[[fn=قطرة]]</Template>
  <TotalTime>751</TotalTime>
  <Words>654</Words>
  <Application>Microsoft Office PowerPoint</Application>
  <PresentationFormat>عرض على الشاشة (3:4)‏</PresentationFormat>
  <Paragraphs>41</Paragraphs>
  <Slides>11</Slides>
  <Notes>0</Notes>
  <HiddenSlides>0</HiddenSlides>
  <MMClips>0</MMClips>
  <ScaleCrop>false</ScaleCrop>
  <HeadingPairs>
    <vt:vector size="4" baseType="variant">
      <vt:variant>
        <vt:lpstr>نسق</vt:lpstr>
      </vt:variant>
      <vt:variant>
        <vt:i4>1</vt:i4>
      </vt:variant>
      <vt:variant>
        <vt:lpstr>عناوين الشرائح</vt:lpstr>
      </vt:variant>
      <vt:variant>
        <vt:i4>11</vt:i4>
      </vt:variant>
    </vt:vector>
  </HeadingPairs>
  <TitlesOfParts>
    <vt:vector size="12" baseType="lpstr">
      <vt:lpstr>قطرة</vt:lpstr>
      <vt:lpstr>عرض تقديمي في PowerPoint</vt:lpstr>
      <vt:lpstr>تمثال لسولون معروض في متحف الوطني في نابولي في ايطاليا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rwaaa</dc:creator>
  <cp:lastModifiedBy>HMF</cp:lastModifiedBy>
  <cp:revision>97</cp:revision>
  <dcterms:created xsi:type="dcterms:W3CDTF">2020-03-17T14:11:19Z</dcterms:created>
  <dcterms:modified xsi:type="dcterms:W3CDTF">2021-01-31T21:20:19Z</dcterms:modified>
</cp:coreProperties>
</file>